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7" r:id="rId1"/>
  </p:sldMasterIdLst>
  <p:notesMasterIdLst>
    <p:notesMasterId r:id="rId47"/>
  </p:notesMasterIdLst>
  <p:sldIdLst>
    <p:sldId id="256" r:id="rId2"/>
    <p:sldId id="332" r:id="rId3"/>
    <p:sldId id="344" r:id="rId4"/>
    <p:sldId id="345" r:id="rId5"/>
    <p:sldId id="346" r:id="rId6"/>
    <p:sldId id="350" r:id="rId7"/>
    <p:sldId id="351" r:id="rId8"/>
    <p:sldId id="347" r:id="rId9"/>
    <p:sldId id="348" r:id="rId10"/>
    <p:sldId id="349" r:id="rId11"/>
    <p:sldId id="331" r:id="rId12"/>
    <p:sldId id="333" r:id="rId13"/>
    <p:sldId id="352" r:id="rId14"/>
    <p:sldId id="353" r:id="rId15"/>
    <p:sldId id="354" r:id="rId16"/>
    <p:sldId id="355" r:id="rId17"/>
    <p:sldId id="339" r:id="rId18"/>
    <p:sldId id="356" r:id="rId19"/>
    <p:sldId id="357" r:id="rId20"/>
    <p:sldId id="358" r:id="rId21"/>
    <p:sldId id="359" r:id="rId22"/>
    <p:sldId id="336" r:id="rId23"/>
    <p:sldId id="360" r:id="rId24"/>
    <p:sldId id="365" r:id="rId25"/>
    <p:sldId id="367" r:id="rId26"/>
    <p:sldId id="368" r:id="rId27"/>
    <p:sldId id="369" r:id="rId28"/>
    <p:sldId id="366" r:id="rId29"/>
    <p:sldId id="370" r:id="rId30"/>
    <p:sldId id="371" r:id="rId31"/>
    <p:sldId id="338" r:id="rId32"/>
    <p:sldId id="341" r:id="rId33"/>
    <p:sldId id="342" r:id="rId34"/>
    <p:sldId id="372" r:id="rId35"/>
    <p:sldId id="373" r:id="rId36"/>
    <p:sldId id="374" r:id="rId37"/>
    <p:sldId id="375" r:id="rId38"/>
    <p:sldId id="376" r:id="rId39"/>
    <p:sldId id="377" r:id="rId40"/>
    <p:sldId id="378" r:id="rId41"/>
    <p:sldId id="343" r:id="rId42"/>
    <p:sldId id="379" r:id="rId43"/>
    <p:sldId id="380" r:id="rId44"/>
    <p:sldId id="381" r:id="rId45"/>
    <p:sldId id="382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3FC4"/>
    <a:srgbClr val="A951EE"/>
    <a:srgbClr val="FF6E00"/>
    <a:srgbClr val="FBC2C5"/>
    <a:srgbClr val="C00000"/>
    <a:srgbClr val="0067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67"/>
    <p:restoredTop sz="93799"/>
  </p:normalViewPr>
  <p:slideViewPr>
    <p:cSldViewPr snapToGrid="0" snapToObjects="1">
      <p:cViewPr>
        <p:scale>
          <a:sx n="180" d="100"/>
          <a:sy n="180" d="100"/>
        </p:scale>
        <p:origin x="195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7E745E-33BF-A346-A5FD-981A6E09D2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90FD27-7085-094E-808F-6A9399FBC9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28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84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31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342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470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363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80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6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466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95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is that?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644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94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506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96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66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74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590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033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88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90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253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44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22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199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795" r:id="rId5"/>
    <p:sldLayoutId id="2147483796" r:id="rId6"/>
    <p:sldLayoutId id="2147483802" r:id="rId7"/>
    <p:sldLayoutId id="2147483797" r:id="rId8"/>
    <p:sldLayoutId id="2147483798" r:id="rId9"/>
    <p:sldLayoutId id="2147483799" r:id="rId10"/>
    <p:sldLayoutId id="2147483800" r:id="rId11"/>
    <p:sldLayoutId id="214748380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8D177A-5439-4B1C-A0FB-8CA2E50E73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489" b="7511"/>
          <a:stretch/>
        </p:blipFill>
        <p:spPr>
          <a:xfrm>
            <a:off x="-1514" y="0"/>
            <a:ext cx="12191980" cy="6857990"/>
          </a:xfrm>
          <a:prstGeom prst="rect">
            <a:avLst/>
          </a:prstGeom>
        </p:spPr>
      </p:pic>
      <p:sp>
        <p:nvSpPr>
          <p:cNvPr id="35" name="Rectangle 3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0000">
                <a:schemeClr val="tx1">
                  <a:alpha val="3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590F18-A5A8-934A-A062-A9B9AF465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134" y="643467"/>
            <a:ext cx="11773732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highlight>
                  <a:srgbClr val="800080"/>
                </a:highlight>
                <a:latin typeface="+mn-lt"/>
              </a:rPr>
              <a:t>A Good Soldier Or Random Exposure?</a:t>
            </a:r>
            <a:br>
              <a:rPr lang="en-US" sz="3600" dirty="0">
                <a:solidFill>
                  <a:schemeClr val="bg1"/>
                </a:solidFill>
                <a:latin typeface="+mn-lt"/>
              </a:rPr>
            </a:br>
            <a:r>
              <a:rPr lang="en-US" sz="4000" i="0" dirty="0">
                <a:solidFill>
                  <a:schemeClr val="bg1"/>
                </a:solidFill>
                <a:highlight>
                  <a:srgbClr val="800080"/>
                </a:highlight>
                <a:latin typeface="+mn-lt"/>
              </a:rPr>
              <a:t>Chance Opportunities &amp; Frequent Citizenship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49C8CD6-F089-5246-964D-F45C278046CC}"/>
              </a:ext>
            </a:extLst>
          </p:cNvPr>
          <p:cNvSpPr txBox="1"/>
          <p:nvPr/>
        </p:nvSpPr>
        <p:spPr>
          <a:xfrm>
            <a:off x="209134" y="274135"/>
            <a:ext cx="2553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Christopher R. Dishop</a:t>
            </a:r>
          </a:p>
        </p:txBody>
      </p:sp>
    </p:spTree>
    <p:extLst>
      <p:ext uri="{BB962C8B-B14F-4D97-AF65-F5344CB8AC3E}">
        <p14:creationId xmlns:p14="http://schemas.microsoft.com/office/powerpoint/2010/main" val="301565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2214" cy="1020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…events impact organizational behavior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…models provide parsimonious explanations of empirical regularities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04F88A-5094-6648-8FF4-BDC7B50A8A07}"/>
              </a:ext>
            </a:extLst>
          </p:cNvPr>
          <p:cNvSpPr txBox="1"/>
          <p:nvPr/>
        </p:nvSpPr>
        <p:spPr>
          <a:xfrm>
            <a:off x="3024659" y="3406964"/>
            <a:ext cx="823655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Long Must A Firm Be Great To Rule Out Chance? </a:t>
            </a:r>
          </a:p>
          <a:p>
            <a:r>
              <a:rPr lang="en-US" sz="1000" dirty="0"/>
              <a:t>– Henderson, Raynor, &amp; Ahmed, 2012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CE36B9-6E71-494B-96DA-9E872971033F}"/>
              </a:ext>
            </a:extLst>
          </p:cNvPr>
          <p:cNvSpPr/>
          <p:nvPr/>
        </p:nvSpPr>
        <p:spPr>
          <a:xfrm>
            <a:off x="0" y="4319450"/>
            <a:ext cx="12192000" cy="27170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A34E774B-0CF6-0142-83A0-7F20C4B6D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85" y="4423515"/>
            <a:ext cx="1658460" cy="23516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47BDC7E-4AAF-FB40-AE1C-2DD0F47F2AE2}"/>
              </a:ext>
            </a:extLst>
          </p:cNvPr>
          <p:cNvSpPr txBox="1"/>
          <p:nvPr/>
        </p:nvSpPr>
        <p:spPr>
          <a:xfrm>
            <a:off x="2010760" y="4582716"/>
            <a:ext cx="1026434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“Most incidents of helping are the direct result of a request for help”</a:t>
            </a:r>
          </a:p>
          <a:p>
            <a:r>
              <a:rPr lang="en-US" sz="1000" dirty="0"/>
              <a:t>– Ehrhart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5702D4-9577-5D42-A67E-13250189CBA6}"/>
              </a:ext>
            </a:extLst>
          </p:cNvPr>
          <p:cNvSpPr txBox="1"/>
          <p:nvPr/>
        </p:nvSpPr>
        <p:spPr>
          <a:xfrm>
            <a:off x="2010760" y="5461534"/>
            <a:ext cx="997852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“A certain proportion of employee helping is in direct response to the solicitation of help by a potential help-recipient”</a:t>
            </a:r>
          </a:p>
          <a:p>
            <a:r>
              <a:rPr lang="en-US" sz="1000" dirty="0"/>
              <a:t>- Bamberger</a:t>
            </a:r>
          </a:p>
        </p:txBody>
      </p:sp>
    </p:spTree>
    <p:extLst>
      <p:ext uri="{BB962C8B-B14F-4D97-AF65-F5344CB8AC3E}">
        <p14:creationId xmlns:p14="http://schemas.microsoft.com/office/powerpoint/2010/main" val="3938133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4000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  <a:p>
            <a:pPr>
              <a:lnSpc>
                <a:spcPct val="150000"/>
              </a:lnSpc>
            </a:pPr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Pattern (Good Soldiers/Extra Milers)</a:t>
            </a:r>
          </a:p>
          <a:p>
            <a:pPr>
              <a:lnSpc>
                <a:spcPct val="150000"/>
              </a:lnSpc>
            </a:pPr>
            <a:r>
              <a:rPr lang="en-US" sz="4000" dirty="0">
                <a:solidFill>
                  <a:srgbClr val="893FC4"/>
                </a:solidFill>
              </a:rPr>
              <a:t>Predictors</a:t>
            </a:r>
          </a:p>
          <a:p>
            <a:pPr>
              <a:lnSpc>
                <a:spcPct val="150000"/>
              </a:lnSpc>
            </a:pPr>
            <a:r>
              <a:rPr lang="en-US" sz="4000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38411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0839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</p:txBody>
      </p:sp>
    </p:spTree>
    <p:extLst>
      <p:ext uri="{BB962C8B-B14F-4D97-AF65-F5344CB8AC3E}">
        <p14:creationId xmlns:p14="http://schemas.microsoft.com/office/powerpoint/2010/main" val="4140264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6F57DF-1D45-264F-A79A-4AF20D622F5E}"/>
              </a:ext>
            </a:extLst>
          </p:cNvPr>
          <p:cNvSpPr txBox="1"/>
          <p:nvPr/>
        </p:nvSpPr>
        <p:spPr>
          <a:xfrm>
            <a:off x="203315" y="2134243"/>
            <a:ext cx="106522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</a:t>
            </a:r>
            <a:r>
              <a:rPr lang="en-US" sz="2000" b="1" dirty="0"/>
              <a:t>lubricate</a:t>
            </a:r>
            <a:r>
              <a:rPr lang="en-US" sz="2000" dirty="0"/>
              <a:t> the social machinery of organizations, facilitating its effective functioning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et al., 2002</a:t>
            </a:r>
          </a:p>
        </p:txBody>
      </p:sp>
    </p:spTree>
    <p:extLst>
      <p:ext uri="{BB962C8B-B14F-4D97-AF65-F5344CB8AC3E}">
        <p14:creationId xmlns:p14="http://schemas.microsoft.com/office/powerpoint/2010/main" val="2601468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6F57DF-1D45-264F-A79A-4AF20D622F5E}"/>
              </a:ext>
            </a:extLst>
          </p:cNvPr>
          <p:cNvSpPr txBox="1"/>
          <p:nvPr/>
        </p:nvSpPr>
        <p:spPr>
          <a:xfrm>
            <a:off x="203315" y="2134243"/>
            <a:ext cx="106522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</a:t>
            </a:r>
            <a:r>
              <a:rPr lang="en-US" sz="2000" b="1" dirty="0"/>
              <a:t>lubricate</a:t>
            </a:r>
            <a:r>
              <a:rPr lang="en-US" sz="2000" dirty="0"/>
              <a:t> the social machinery of organizations, facilitating its effective functioning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et al., 2002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A8A1D-CDEB-9746-88A8-20368CAFE049}"/>
              </a:ext>
            </a:extLst>
          </p:cNvPr>
          <p:cNvSpPr txBox="1"/>
          <p:nvPr/>
        </p:nvSpPr>
        <p:spPr>
          <a:xfrm>
            <a:off x="610333" y="3023284"/>
            <a:ext cx="114473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…shape the org, social, and psych context acting as a </a:t>
            </a:r>
            <a:r>
              <a:rPr lang="en-US" sz="2000" b="1" dirty="0"/>
              <a:t>catalyst</a:t>
            </a:r>
            <a:r>
              <a:rPr lang="en-US" sz="2000" dirty="0"/>
              <a:t> for activities and processes</a:t>
            </a:r>
          </a:p>
          <a:p>
            <a:r>
              <a:rPr lang="en-US" sz="1000" dirty="0"/>
              <a:t>- Borman &amp; </a:t>
            </a:r>
            <a:r>
              <a:rPr lang="en-US" sz="1000" dirty="0" err="1"/>
              <a:t>Motowidlo</a:t>
            </a:r>
            <a:r>
              <a:rPr lang="en-US" sz="1000" dirty="0"/>
              <a:t>, 1997</a:t>
            </a:r>
          </a:p>
        </p:txBody>
      </p:sp>
    </p:spTree>
    <p:extLst>
      <p:ext uri="{BB962C8B-B14F-4D97-AF65-F5344CB8AC3E}">
        <p14:creationId xmlns:p14="http://schemas.microsoft.com/office/powerpoint/2010/main" val="3537164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412837-F8F5-B444-AC1C-767C573D458F}"/>
              </a:ext>
            </a:extLst>
          </p:cNvPr>
          <p:cNvSpPr txBox="1"/>
          <p:nvPr/>
        </p:nvSpPr>
        <p:spPr>
          <a:xfrm>
            <a:off x="1323691" y="3912325"/>
            <a:ext cx="772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…given same weight as task performance on manager evaluations</a:t>
            </a:r>
          </a:p>
          <a:p>
            <a:r>
              <a:rPr lang="en-US" sz="1000" dirty="0"/>
              <a:t>- Podsakoff, </a:t>
            </a:r>
            <a:r>
              <a:rPr lang="en-US" sz="1000" dirty="0" err="1"/>
              <a:t>MacKenzie</a:t>
            </a:r>
            <a:r>
              <a:rPr lang="en-US" sz="1000" dirty="0"/>
              <a:t>, &amp; Podsakoff, 2018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6F57DF-1D45-264F-A79A-4AF20D622F5E}"/>
              </a:ext>
            </a:extLst>
          </p:cNvPr>
          <p:cNvSpPr txBox="1"/>
          <p:nvPr/>
        </p:nvSpPr>
        <p:spPr>
          <a:xfrm>
            <a:off x="203315" y="2134243"/>
            <a:ext cx="106522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</a:t>
            </a:r>
            <a:r>
              <a:rPr lang="en-US" sz="2000" b="1" dirty="0"/>
              <a:t>lubricate</a:t>
            </a:r>
            <a:r>
              <a:rPr lang="en-US" sz="2000" dirty="0"/>
              <a:t> the social machinery of organizations, facilitating its effective functioning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et al., 2002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A8A1D-CDEB-9746-88A8-20368CAFE049}"/>
              </a:ext>
            </a:extLst>
          </p:cNvPr>
          <p:cNvSpPr txBox="1"/>
          <p:nvPr/>
        </p:nvSpPr>
        <p:spPr>
          <a:xfrm>
            <a:off x="610333" y="3023284"/>
            <a:ext cx="114473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…shape the org, social, and psych context acting as a </a:t>
            </a:r>
            <a:r>
              <a:rPr lang="en-US" sz="2000" b="1" dirty="0"/>
              <a:t>catalyst</a:t>
            </a:r>
            <a:r>
              <a:rPr lang="en-US" sz="2000" dirty="0"/>
              <a:t> for activities and processes</a:t>
            </a:r>
          </a:p>
          <a:p>
            <a:r>
              <a:rPr lang="en-US" sz="1000" dirty="0"/>
              <a:t>- Borman &amp; </a:t>
            </a:r>
            <a:r>
              <a:rPr lang="en-US" sz="1000" dirty="0" err="1"/>
              <a:t>Motowidlo</a:t>
            </a:r>
            <a:r>
              <a:rPr lang="en-US" sz="1000" dirty="0"/>
              <a:t>, 1997</a:t>
            </a:r>
          </a:p>
        </p:txBody>
      </p:sp>
    </p:spTree>
    <p:extLst>
      <p:ext uri="{BB962C8B-B14F-4D97-AF65-F5344CB8AC3E}">
        <p14:creationId xmlns:p14="http://schemas.microsoft.com/office/powerpoint/2010/main" val="80852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6F57DF-1D45-264F-A79A-4AF20D622F5E}"/>
              </a:ext>
            </a:extLst>
          </p:cNvPr>
          <p:cNvSpPr txBox="1"/>
          <p:nvPr/>
        </p:nvSpPr>
        <p:spPr>
          <a:xfrm>
            <a:off x="203315" y="2134243"/>
            <a:ext cx="106522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</a:t>
            </a:r>
            <a:r>
              <a:rPr lang="en-US" sz="2000" b="1" dirty="0"/>
              <a:t>lubricate</a:t>
            </a:r>
            <a:r>
              <a:rPr lang="en-US" sz="2000" dirty="0"/>
              <a:t> the social machinery of organizations, facilitating its effective functioning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et al., 2002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A8A1D-CDEB-9746-88A8-20368CAFE049}"/>
              </a:ext>
            </a:extLst>
          </p:cNvPr>
          <p:cNvSpPr txBox="1"/>
          <p:nvPr/>
        </p:nvSpPr>
        <p:spPr>
          <a:xfrm>
            <a:off x="610333" y="3023284"/>
            <a:ext cx="114473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…shape the org, social, and psych context acting as a </a:t>
            </a:r>
            <a:r>
              <a:rPr lang="en-US" sz="2000" b="1" dirty="0"/>
              <a:t>catalyst</a:t>
            </a:r>
            <a:r>
              <a:rPr lang="en-US" sz="2000" dirty="0"/>
              <a:t> for activities and processes</a:t>
            </a:r>
          </a:p>
          <a:p>
            <a:r>
              <a:rPr lang="en-US" sz="1000" dirty="0"/>
              <a:t>- Borman &amp; </a:t>
            </a:r>
            <a:r>
              <a:rPr lang="en-US" sz="1000" dirty="0" err="1"/>
              <a:t>Motowidlo</a:t>
            </a:r>
            <a:r>
              <a:rPr lang="en-US" sz="1000" dirty="0"/>
              <a:t>, 1997</a:t>
            </a:r>
          </a:p>
        </p:txBody>
      </p:sp>
      <p:pic>
        <p:nvPicPr>
          <p:cNvPr id="12" name="Picture 11" descr="A picture containing object, antenna, bird, flock&#10;&#10;Description automatically generated">
            <a:extLst>
              <a:ext uri="{FF2B5EF4-FFF2-40B4-BE49-F238E27FC236}">
                <a16:creationId xmlns:a16="http://schemas.microsoft.com/office/drawing/2014/main" id="{69537C24-8CBB-3447-AB99-CCFA1E25E2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</a:blip>
          <a:srcRect b="55916"/>
          <a:stretch/>
        </p:blipFill>
        <p:spPr>
          <a:xfrm>
            <a:off x="-1520692" y="4980071"/>
            <a:ext cx="5908013" cy="3023284"/>
          </a:xfrm>
          <a:prstGeom prst="rect">
            <a:avLst/>
          </a:prstGeom>
        </p:spPr>
      </p:pic>
      <p:pic>
        <p:nvPicPr>
          <p:cNvPr id="13" name="Picture 12" descr="A picture containing object, antenna, bird, flock&#10;&#10;Description automatically generated">
            <a:extLst>
              <a:ext uri="{FF2B5EF4-FFF2-40B4-BE49-F238E27FC236}">
                <a16:creationId xmlns:a16="http://schemas.microsoft.com/office/drawing/2014/main" id="{E57674F2-7C12-8F43-BACE-661F3B88F6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</a:blip>
          <a:srcRect t="44829"/>
          <a:stretch/>
        </p:blipFill>
        <p:spPr>
          <a:xfrm>
            <a:off x="8860287" y="4980071"/>
            <a:ext cx="4720785" cy="3023284"/>
          </a:xfrm>
          <a:prstGeom prst="rect">
            <a:avLst/>
          </a:prstGeom>
        </p:spPr>
      </p:pic>
      <p:pic>
        <p:nvPicPr>
          <p:cNvPr id="15" name="Picture 14" descr="A picture containing object, antenna, bird, flock&#10;&#10;Description automatically generated">
            <a:extLst>
              <a:ext uri="{FF2B5EF4-FFF2-40B4-BE49-F238E27FC236}">
                <a16:creationId xmlns:a16="http://schemas.microsoft.com/office/drawing/2014/main" id="{58A3D408-A2D7-5F48-874E-A0B67EB17B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</a:blip>
          <a:srcRect l="24306" t="62025"/>
          <a:stretch/>
        </p:blipFill>
        <p:spPr>
          <a:xfrm>
            <a:off x="4388275" y="4980071"/>
            <a:ext cx="4472012" cy="260431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C1AC63C-CF69-6944-9680-382AB15FB472}"/>
              </a:ext>
            </a:extLst>
          </p:cNvPr>
          <p:cNvSpPr txBox="1"/>
          <p:nvPr/>
        </p:nvSpPr>
        <p:spPr>
          <a:xfrm>
            <a:off x="2872163" y="5445456"/>
            <a:ext cx="15151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&gt; 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DB9414-804C-CD49-BE26-B0A931729B0F}"/>
              </a:ext>
            </a:extLst>
          </p:cNvPr>
          <p:cNvSpPr txBox="1"/>
          <p:nvPr/>
        </p:nvSpPr>
        <p:spPr>
          <a:xfrm>
            <a:off x="7920654" y="5445455"/>
            <a:ext cx="15151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&gt; 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0FA938-377C-1246-857C-1C71DC8D9480}"/>
              </a:ext>
            </a:extLst>
          </p:cNvPr>
          <p:cNvSpPr txBox="1"/>
          <p:nvPr/>
        </p:nvSpPr>
        <p:spPr>
          <a:xfrm>
            <a:off x="1323691" y="3912325"/>
            <a:ext cx="772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…given same weight as task performance on manager evaluations</a:t>
            </a:r>
          </a:p>
          <a:p>
            <a:r>
              <a:rPr lang="en-US" sz="1000" dirty="0"/>
              <a:t>- Podsakoff, </a:t>
            </a:r>
            <a:r>
              <a:rPr lang="en-US" sz="1000" dirty="0" err="1"/>
              <a:t>MacKenzie</a:t>
            </a:r>
            <a:r>
              <a:rPr lang="en-US" sz="1000" dirty="0"/>
              <a:t>, &amp; Podsakoff, 2018</a:t>
            </a:r>
          </a:p>
        </p:txBody>
      </p:sp>
    </p:spTree>
    <p:extLst>
      <p:ext uri="{BB962C8B-B14F-4D97-AF65-F5344CB8AC3E}">
        <p14:creationId xmlns:p14="http://schemas.microsoft.com/office/powerpoint/2010/main" val="3716167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21755"/>
            <a:ext cx="8547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 </a:t>
            </a:r>
            <a:r>
              <a:rPr lang="en-US" sz="7200" dirty="0">
                <a:solidFill>
                  <a:schemeClr val="accent2">
                    <a:lumMod val="50000"/>
                  </a:schemeClr>
                </a:solidFill>
              </a:rPr>
              <a:t>- dimensions</a:t>
            </a:r>
          </a:p>
        </p:txBody>
      </p:sp>
    </p:spTree>
    <p:extLst>
      <p:ext uri="{BB962C8B-B14F-4D97-AF65-F5344CB8AC3E}">
        <p14:creationId xmlns:p14="http://schemas.microsoft.com/office/powerpoint/2010/main" val="5750339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21755"/>
            <a:ext cx="8547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 </a:t>
            </a:r>
            <a:r>
              <a:rPr lang="en-US" sz="7200" dirty="0">
                <a:solidFill>
                  <a:schemeClr val="accent2">
                    <a:lumMod val="50000"/>
                  </a:schemeClr>
                </a:solidFill>
              </a:rPr>
              <a:t>- dimensions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7A0FC-9236-9142-A38E-73E077127BAC}"/>
              </a:ext>
            </a:extLst>
          </p:cNvPr>
          <p:cNvSpPr/>
          <p:nvPr/>
        </p:nvSpPr>
        <p:spPr>
          <a:xfrm>
            <a:off x="6025134" y="1561762"/>
            <a:ext cx="141732" cy="482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87454C-09A6-294D-A702-36843E403E32}"/>
              </a:ext>
            </a:extLst>
          </p:cNvPr>
          <p:cNvSpPr/>
          <p:nvPr/>
        </p:nvSpPr>
        <p:spPr>
          <a:xfrm>
            <a:off x="667969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Generalized Compliance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51A7B24-A84E-B245-95F0-CF2CB1CBBF34}"/>
              </a:ext>
            </a:extLst>
          </p:cNvPr>
          <p:cNvSpPr/>
          <p:nvPr/>
        </p:nvSpPr>
        <p:spPr>
          <a:xfrm>
            <a:off x="389077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</p:spTree>
    <p:extLst>
      <p:ext uri="{BB962C8B-B14F-4D97-AF65-F5344CB8AC3E}">
        <p14:creationId xmlns:p14="http://schemas.microsoft.com/office/powerpoint/2010/main" val="20269602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21755"/>
            <a:ext cx="8547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 </a:t>
            </a:r>
            <a:r>
              <a:rPr lang="en-US" sz="7200" dirty="0">
                <a:solidFill>
                  <a:schemeClr val="accent2">
                    <a:lumMod val="50000"/>
                  </a:schemeClr>
                </a:solidFill>
              </a:rPr>
              <a:t>- dimensions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7A0FC-9236-9142-A38E-73E077127BAC}"/>
              </a:ext>
            </a:extLst>
          </p:cNvPr>
          <p:cNvSpPr/>
          <p:nvPr/>
        </p:nvSpPr>
        <p:spPr>
          <a:xfrm>
            <a:off x="6025134" y="1561762"/>
            <a:ext cx="141732" cy="482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87454C-09A6-294D-A702-36843E403E32}"/>
              </a:ext>
            </a:extLst>
          </p:cNvPr>
          <p:cNvSpPr/>
          <p:nvPr/>
        </p:nvSpPr>
        <p:spPr>
          <a:xfrm>
            <a:off x="667969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Generalized Compliance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51A7B24-A84E-B245-95F0-CF2CB1CBBF34}"/>
              </a:ext>
            </a:extLst>
          </p:cNvPr>
          <p:cNvSpPr/>
          <p:nvPr/>
        </p:nvSpPr>
        <p:spPr>
          <a:xfrm>
            <a:off x="389077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D6DB40-8860-8A4C-81BC-07A4B01AE667}"/>
              </a:ext>
            </a:extLst>
          </p:cNvPr>
          <p:cNvSpPr/>
          <p:nvPr/>
        </p:nvSpPr>
        <p:spPr>
          <a:xfrm>
            <a:off x="751104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Courtesy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A4C39A2-5550-1E4D-9F6D-DB670EA9FAC2}"/>
              </a:ext>
            </a:extLst>
          </p:cNvPr>
          <p:cNvSpPr/>
          <p:nvPr/>
        </p:nvSpPr>
        <p:spPr>
          <a:xfrm>
            <a:off x="1007555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8EB647-40AF-8944-AA2B-75D4FC5AC653}"/>
              </a:ext>
            </a:extLst>
          </p:cNvPr>
          <p:cNvSpPr/>
          <p:nvPr/>
        </p:nvSpPr>
        <p:spPr>
          <a:xfrm>
            <a:off x="9604086" y="2917859"/>
            <a:ext cx="2260092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Conscientiousness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2FADF15-8277-6149-8C5F-5DB97AD5409B}"/>
              </a:ext>
            </a:extLst>
          </p:cNvPr>
          <p:cNvSpPr/>
          <p:nvPr/>
        </p:nvSpPr>
        <p:spPr>
          <a:xfrm>
            <a:off x="308533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Civic Virtue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9C8CD10-029D-644C-ABAF-C19D7C9FE4DF}"/>
              </a:ext>
            </a:extLst>
          </p:cNvPr>
          <p:cNvSpPr/>
          <p:nvPr/>
        </p:nvSpPr>
        <p:spPr>
          <a:xfrm>
            <a:off x="5163121" y="2917859"/>
            <a:ext cx="1865757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Sportsmanship</a:t>
            </a:r>
          </a:p>
        </p:txBody>
      </p:sp>
    </p:spTree>
    <p:extLst>
      <p:ext uri="{BB962C8B-B14F-4D97-AF65-F5344CB8AC3E}">
        <p14:creationId xmlns:p14="http://schemas.microsoft.com/office/powerpoint/2010/main" val="2488332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</p:spTree>
    <p:extLst>
      <p:ext uri="{BB962C8B-B14F-4D97-AF65-F5344CB8AC3E}">
        <p14:creationId xmlns:p14="http://schemas.microsoft.com/office/powerpoint/2010/main" val="3513985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21755"/>
            <a:ext cx="8547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 </a:t>
            </a:r>
            <a:r>
              <a:rPr lang="en-US" sz="7200" dirty="0">
                <a:solidFill>
                  <a:schemeClr val="accent2">
                    <a:lumMod val="50000"/>
                  </a:schemeClr>
                </a:solidFill>
              </a:rPr>
              <a:t>- dimensions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7A0FC-9236-9142-A38E-73E077127BAC}"/>
              </a:ext>
            </a:extLst>
          </p:cNvPr>
          <p:cNvSpPr/>
          <p:nvPr/>
        </p:nvSpPr>
        <p:spPr>
          <a:xfrm>
            <a:off x="6025134" y="1561762"/>
            <a:ext cx="141732" cy="482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87454C-09A6-294D-A702-36843E403E32}"/>
              </a:ext>
            </a:extLst>
          </p:cNvPr>
          <p:cNvSpPr/>
          <p:nvPr/>
        </p:nvSpPr>
        <p:spPr>
          <a:xfrm>
            <a:off x="667969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Generalized Compliance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51A7B24-A84E-B245-95F0-CF2CB1CBBF34}"/>
              </a:ext>
            </a:extLst>
          </p:cNvPr>
          <p:cNvSpPr/>
          <p:nvPr/>
        </p:nvSpPr>
        <p:spPr>
          <a:xfrm>
            <a:off x="389077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D6DB40-8860-8A4C-81BC-07A4B01AE667}"/>
              </a:ext>
            </a:extLst>
          </p:cNvPr>
          <p:cNvSpPr/>
          <p:nvPr/>
        </p:nvSpPr>
        <p:spPr>
          <a:xfrm>
            <a:off x="751104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Courtesy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A4C39A2-5550-1E4D-9F6D-DB670EA9FAC2}"/>
              </a:ext>
            </a:extLst>
          </p:cNvPr>
          <p:cNvSpPr/>
          <p:nvPr/>
        </p:nvSpPr>
        <p:spPr>
          <a:xfrm>
            <a:off x="1007555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8EB647-40AF-8944-AA2B-75D4FC5AC653}"/>
              </a:ext>
            </a:extLst>
          </p:cNvPr>
          <p:cNvSpPr/>
          <p:nvPr/>
        </p:nvSpPr>
        <p:spPr>
          <a:xfrm>
            <a:off x="9604086" y="2917859"/>
            <a:ext cx="2260092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Conscientiousness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2FADF15-8277-6149-8C5F-5DB97AD5409B}"/>
              </a:ext>
            </a:extLst>
          </p:cNvPr>
          <p:cNvSpPr/>
          <p:nvPr/>
        </p:nvSpPr>
        <p:spPr>
          <a:xfrm>
            <a:off x="308533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Civic Virtue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9C8CD10-029D-644C-ABAF-C19D7C9FE4DF}"/>
              </a:ext>
            </a:extLst>
          </p:cNvPr>
          <p:cNvSpPr/>
          <p:nvPr/>
        </p:nvSpPr>
        <p:spPr>
          <a:xfrm>
            <a:off x="5163121" y="2917859"/>
            <a:ext cx="1865757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Sportsmanship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207DF2-3642-2445-A707-81D73C288BE0}"/>
              </a:ext>
            </a:extLst>
          </p:cNvPr>
          <p:cNvSpPr/>
          <p:nvPr/>
        </p:nvSpPr>
        <p:spPr>
          <a:xfrm>
            <a:off x="6679692" y="4273956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OCB-O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0521FD-454F-6946-A34C-64F4421FD2F9}"/>
              </a:ext>
            </a:extLst>
          </p:cNvPr>
          <p:cNvSpPr/>
          <p:nvPr/>
        </p:nvSpPr>
        <p:spPr>
          <a:xfrm>
            <a:off x="3890772" y="4273956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OCB-I</a:t>
            </a:r>
          </a:p>
        </p:txBody>
      </p:sp>
    </p:spTree>
    <p:extLst>
      <p:ext uri="{BB962C8B-B14F-4D97-AF65-F5344CB8AC3E}">
        <p14:creationId xmlns:p14="http://schemas.microsoft.com/office/powerpoint/2010/main" val="4095258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21755"/>
            <a:ext cx="8547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 </a:t>
            </a:r>
            <a:r>
              <a:rPr lang="en-US" sz="7200" dirty="0">
                <a:solidFill>
                  <a:schemeClr val="accent2">
                    <a:lumMod val="50000"/>
                  </a:schemeClr>
                </a:solidFill>
              </a:rPr>
              <a:t>- dimensions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7A0FC-9236-9142-A38E-73E077127BAC}"/>
              </a:ext>
            </a:extLst>
          </p:cNvPr>
          <p:cNvSpPr/>
          <p:nvPr/>
        </p:nvSpPr>
        <p:spPr>
          <a:xfrm>
            <a:off x="6025134" y="1561762"/>
            <a:ext cx="141732" cy="482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87454C-09A6-294D-A702-36843E403E32}"/>
              </a:ext>
            </a:extLst>
          </p:cNvPr>
          <p:cNvSpPr/>
          <p:nvPr/>
        </p:nvSpPr>
        <p:spPr>
          <a:xfrm>
            <a:off x="667969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Generalized Compliance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51A7B24-A84E-B245-95F0-CF2CB1CBBF34}"/>
              </a:ext>
            </a:extLst>
          </p:cNvPr>
          <p:cNvSpPr/>
          <p:nvPr/>
        </p:nvSpPr>
        <p:spPr>
          <a:xfrm>
            <a:off x="389077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D6DB40-8860-8A4C-81BC-07A4B01AE667}"/>
              </a:ext>
            </a:extLst>
          </p:cNvPr>
          <p:cNvSpPr/>
          <p:nvPr/>
        </p:nvSpPr>
        <p:spPr>
          <a:xfrm>
            <a:off x="751104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Courtesy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A4C39A2-5550-1E4D-9F6D-DB670EA9FAC2}"/>
              </a:ext>
            </a:extLst>
          </p:cNvPr>
          <p:cNvSpPr/>
          <p:nvPr/>
        </p:nvSpPr>
        <p:spPr>
          <a:xfrm>
            <a:off x="1007555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8EB647-40AF-8944-AA2B-75D4FC5AC653}"/>
              </a:ext>
            </a:extLst>
          </p:cNvPr>
          <p:cNvSpPr/>
          <p:nvPr/>
        </p:nvSpPr>
        <p:spPr>
          <a:xfrm>
            <a:off x="9604086" y="2917859"/>
            <a:ext cx="2260092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Conscientiousness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2FADF15-8277-6149-8C5F-5DB97AD5409B}"/>
              </a:ext>
            </a:extLst>
          </p:cNvPr>
          <p:cNvSpPr/>
          <p:nvPr/>
        </p:nvSpPr>
        <p:spPr>
          <a:xfrm>
            <a:off x="308533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Civic Virtue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9C8CD10-029D-644C-ABAF-C19D7C9FE4DF}"/>
              </a:ext>
            </a:extLst>
          </p:cNvPr>
          <p:cNvSpPr/>
          <p:nvPr/>
        </p:nvSpPr>
        <p:spPr>
          <a:xfrm>
            <a:off x="5163121" y="2917859"/>
            <a:ext cx="1865757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Sportsmanship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207DF2-3642-2445-A707-81D73C288BE0}"/>
              </a:ext>
            </a:extLst>
          </p:cNvPr>
          <p:cNvSpPr/>
          <p:nvPr/>
        </p:nvSpPr>
        <p:spPr>
          <a:xfrm>
            <a:off x="6679692" y="4273956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OCB-O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0521FD-454F-6946-A34C-64F4421FD2F9}"/>
              </a:ext>
            </a:extLst>
          </p:cNvPr>
          <p:cNvSpPr/>
          <p:nvPr/>
        </p:nvSpPr>
        <p:spPr>
          <a:xfrm>
            <a:off x="3890772" y="4273956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OCB-I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E7E2BF-B933-7E4C-81C3-C8858619C857}"/>
              </a:ext>
            </a:extLst>
          </p:cNvPr>
          <p:cNvSpPr/>
          <p:nvPr/>
        </p:nvSpPr>
        <p:spPr>
          <a:xfrm>
            <a:off x="6705614" y="5630053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Challenging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7E81544-2512-6C4F-B217-73281CA636B4}"/>
              </a:ext>
            </a:extLst>
          </p:cNvPr>
          <p:cNvSpPr/>
          <p:nvPr/>
        </p:nvSpPr>
        <p:spPr>
          <a:xfrm>
            <a:off x="3916694" y="5630053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Affiliative</a:t>
            </a:r>
          </a:p>
        </p:txBody>
      </p:sp>
    </p:spTree>
    <p:extLst>
      <p:ext uri="{BB962C8B-B14F-4D97-AF65-F5344CB8AC3E}">
        <p14:creationId xmlns:p14="http://schemas.microsoft.com/office/powerpoint/2010/main" val="28851592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058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5230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2245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225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24C595-B522-F245-A1FD-E82A10D2B120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103826A-E384-B845-A75F-DFA60A184576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E11F49-83E3-224D-8FC1-9E83E66F66D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049180-4EFE-FC43-8F7A-70420FEB46F5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582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24C595-B522-F245-A1FD-E82A10D2B120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103826A-E384-B845-A75F-DFA60A184576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E11F49-83E3-224D-8FC1-9E83E66F66D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B9918B9-C23A-0D42-85EC-CA1AD2697242}"/>
              </a:ext>
            </a:extLst>
          </p:cNvPr>
          <p:cNvSpPr/>
          <p:nvPr/>
        </p:nvSpPr>
        <p:spPr>
          <a:xfrm>
            <a:off x="6808024" y="5026942"/>
            <a:ext cx="420318" cy="9296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049180-4EFE-FC43-8F7A-70420FEB46F5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AB081C-B494-3C46-A133-FF4DD684FA7A}"/>
              </a:ext>
            </a:extLst>
          </p:cNvPr>
          <p:cNvSpPr/>
          <p:nvPr/>
        </p:nvSpPr>
        <p:spPr>
          <a:xfrm>
            <a:off x="6387706" y="5637091"/>
            <a:ext cx="420318" cy="31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593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24C595-B522-F245-A1FD-E82A10D2B120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103826A-E384-B845-A75F-DFA60A184576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E11F49-83E3-224D-8FC1-9E83E66F66D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B9918B9-C23A-0D42-85EC-CA1AD2697242}"/>
              </a:ext>
            </a:extLst>
          </p:cNvPr>
          <p:cNvSpPr/>
          <p:nvPr/>
        </p:nvSpPr>
        <p:spPr>
          <a:xfrm>
            <a:off x="6808024" y="5026942"/>
            <a:ext cx="420318" cy="9296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9EC26-839E-9749-A70A-B92CA2664461}"/>
              </a:ext>
            </a:extLst>
          </p:cNvPr>
          <p:cNvSpPr/>
          <p:nvPr/>
        </p:nvSpPr>
        <p:spPr>
          <a:xfrm>
            <a:off x="8599636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AFFCB14-7587-A148-AD0B-C880657C6724}"/>
              </a:ext>
            </a:extLst>
          </p:cNvPr>
          <p:cNvSpPr/>
          <p:nvPr/>
        </p:nvSpPr>
        <p:spPr>
          <a:xfrm>
            <a:off x="10397477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049180-4EFE-FC43-8F7A-70420FEB46F5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AB081C-B494-3C46-A133-FF4DD684FA7A}"/>
              </a:ext>
            </a:extLst>
          </p:cNvPr>
          <p:cNvSpPr/>
          <p:nvPr/>
        </p:nvSpPr>
        <p:spPr>
          <a:xfrm>
            <a:off x="6387706" y="5637091"/>
            <a:ext cx="420318" cy="31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0C7DE1F-581B-DF40-9E04-16FA3B7AF728}"/>
              </a:ext>
            </a:extLst>
          </p:cNvPr>
          <p:cNvSpPr/>
          <p:nvPr/>
        </p:nvSpPr>
        <p:spPr>
          <a:xfrm>
            <a:off x="8179318" y="5026943"/>
            <a:ext cx="420318" cy="929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0DBCB1E-70EC-A544-807F-4661276679B8}"/>
              </a:ext>
            </a:extLst>
          </p:cNvPr>
          <p:cNvSpPr/>
          <p:nvPr/>
        </p:nvSpPr>
        <p:spPr>
          <a:xfrm>
            <a:off x="9970930" y="4917336"/>
            <a:ext cx="420318" cy="1039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2173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24C595-B522-F245-A1FD-E82A10D2B120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103826A-E384-B845-A75F-DFA60A184576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E11F49-83E3-224D-8FC1-9E83E66F66D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B9918B9-C23A-0D42-85EC-CA1AD2697242}"/>
              </a:ext>
            </a:extLst>
          </p:cNvPr>
          <p:cNvSpPr/>
          <p:nvPr/>
        </p:nvSpPr>
        <p:spPr>
          <a:xfrm>
            <a:off x="6808024" y="5026942"/>
            <a:ext cx="420318" cy="9296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9EC26-839E-9749-A70A-B92CA2664461}"/>
              </a:ext>
            </a:extLst>
          </p:cNvPr>
          <p:cNvSpPr/>
          <p:nvPr/>
        </p:nvSpPr>
        <p:spPr>
          <a:xfrm>
            <a:off x="8599636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38" name="Picture 37" descr="A picture containing bird&#10;&#10;Description automatically generated">
            <a:extLst>
              <a:ext uri="{FF2B5EF4-FFF2-40B4-BE49-F238E27FC236}">
                <a16:creationId xmlns:a16="http://schemas.microsoft.com/office/drawing/2014/main" id="{B34E0B9E-3AB4-5C41-9C4A-14731A7B20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3567412" y="2916849"/>
            <a:ext cx="1466088" cy="1128637"/>
          </a:xfrm>
          <a:prstGeom prst="rect">
            <a:avLst/>
          </a:prstGeom>
        </p:spPr>
      </p:pic>
      <p:pic>
        <p:nvPicPr>
          <p:cNvPr id="42" name="Picture 41" descr="A picture containing bird&#10;&#10;Description automatically generated">
            <a:extLst>
              <a:ext uri="{FF2B5EF4-FFF2-40B4-BE49-F238E27FC236}">
                <a16:creationId xmlns:a16="http://schemas.microsoft.com/office/drawing/2014/main" id="{A9E792C6-67C0-1C49-906E-C2790B5394A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6096000" y="2916849"/>
            <a:ext cx="1466088" cy="1128637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B4A4C8B3-1E00-5643-B6AC-996D5C97C890}"/>
              </a:ext>
            </a:extLst>
          </p:cNvPr>
          <p:cNvSpPr txBox="1"/>
          <p:nvPr/>
        </p:nvSpPr>
        <p:spPr>
          <a:xfrm>
            <a:off x="5177886" y="2935370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AFFCB14-7587-A148-AD0B-C880657C6724}"/>
              </a:ext>
            </a:extLst>
          </p:cNvPr>
          <p:cNvSpPr/>
          <p:nvPr/>
        </p:nvSpPr>
        <p:spPr>
          <a:xfrm>
            <a:off x="10397477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049180-4EFE-FC43-8F7A-70420FEB46F5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AB081C-B494-3C46-A133-FF4DD684FA7A}"/>
              </a:ext>
            </a:extLst>
          </p:cNvPr>
          <p:cNvSpPr/>
          <p:nvPr/>
        </p:nvSpPr>
        <p:spPr>
          <a:xfrm>
            <a:off x="6387706" y="5637091"/>
            <a:ext cx="420318" cy="31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0C7DE1F-581B-DF40-9E04-16FA3B7AF728}"/>
              </a:ext>
            </a:extLst>
          </p:cNvPr>
          <p:cNvSpPr/>
          <p:nvPr/>
        </p:nvSpPr>
        <p:spPr>
          <a:xfrm>
            <a:off x="8179318" y="5026943"/>
            <a:ext cx="420318" cy="929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0DBCB1E-70EC-A544-807F-4661276679B8}"/>
              </a:ext>
            </a:extLst>
          </p:cNvPr>
          <p:cNvSpPr/>
          <p:nvPr/>
        </p:nvSpPr>
        <p:spPr>
          <a:xfrm>
            <a:off x="9970930" y="4917336"/>
            <a:ext cx="420318" cy="1039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752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0869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24C595-B522-F245-A1FD-E82A10D2B120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103826A-E384-B845-A75F-DFA60A184576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E11F49-83E3-224D-8FC1-9E83E66F66D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B9918B9-C23A-0D42-85EC-CA1AD2697242}"/>
              </a:ext>
            </a:extLst>
          </p:cNvPr>
          <p:cNvSpPr/>
          <p:nvPr/>
        </p:nvSpPr>
        <p:spPr>
          <a:xfrm>
            <a:off x="6808024" y="5026942"/>
            <a:ext cx="420318" cy="9296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9EC26-839E-9749-A70A-B92CA2664461}"/>
              </a:ext>
            </a:extLst>
          </p:cNvPr>
          <p:cNvSpPr/>
          <p:nvPr/>
        </p:nvSpPr>
        <p:spPr>
          <a:xfrm>
            <a:off x="8599636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AFFCB14-7587-A148-AD0B-C880657C6724}"/>
              </a:ext>
            </a:extLst>
          </p:cNvPr>
          <p:cNvSpPr/>
          <p:nvPr/>
        </p:nvSpPr>
        <p:spPr>
          <a:xfrm>
            <a:off x="10397477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049180-4EFE-FC43-8F7A-70420FEB46F5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AB081C-B494-3C46-A133-FF4DD684FA7A}"/>
              </a:ext>
            </a:extLst>
          </p:cNvPr>
          <p:cNvSpPr/>
          <p:nvPr/>
        </p:nvSpPr>
        <p:spPr>
          <a:xfrm>
            <a:off x="6387706" y="5637091"/>
            <a:ext cx="420318" cy="31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0C7DE1F-581B-DF40-9E04-16FA3B7AF728}"/>
              </a:ext>
            </a:extLst>
          </p:cNvPr>
          <p:cNvSpPr/>
          <p:nvPr/>
        </p:nvSpPr>
        <p:spPr>
          <a:xfrm>
            <a:off x="8179318" y="5026943"/>
            <a:ext cx="420318" cy="929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0DBCB1E-70EC-A544-807F-4661276679B8}"/>
              </a:ext>
            </a:extLst>
          </p:cNvPr>
          <p:cNvSpPr/>
          <p:nvPr/>
        </p:nvSpPr>
        <p:spPr>
          <a:xfrm>
            <a:off x="9970930" y="4917336"/>
            <a:ext cx="420318" cy="1039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385BB7-9BD9-F642-936B-DC95A068D0B7}"/>
              </a:ext>
            </a:extLst>
          </p:cNvPr>
          <p:cNvSpPr txBox="1"/>
          <p:nvPr/>
        </p:nvSpPr>
        <p:spPr>
          <a:xfrm>
            <a:off x="3237282" y="215129"/>
            <a:ext cx="45801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893FC4"/>
                </a:solidFill>
              </a:rPr>
              <a:t>Predictors</a:t>
            </a:r>
          </a:p>
        </p:txBody>
      </p:sp>
      <p:sp>
        <p:nvSpPr>
          <p:cNvPr id="27" name="Bent-Up Arrow 26">
            <a:extLst>
              <a:ext uri="{FF2B5EF4-FFF2-40B4-BE49-F238E27FC236}">
                <a16:creationId xmlns:a16="http://schemas.microsoft.com/office/drawing/2014/main" id="{B2846559-98E4-6C43-A010-11E87C959B10}"/>
              </a:ext>
            </a:extLst>
          </p:cNvPr>
          <p:cNvSpPr/>
          <p:nvPr/>
        </p:nvSpPr>
        <p:spPr>
          <a:xfrm rot="10800000">
            <a:off x="1659680" y="2057564"/>
            <a:ext cx="2194560" cy="1399032"/>
          </a:xfrm>
          <a:prstGeom prst="bentUp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D88F4E83-B06A-9F4B-8F24-3B332862F3F4}"/>
              </a:ext>
            </a:extLst>
          </p:cNvPr>
          <p:cNvSpPr txBox="1">
            <a:spLocks/>
          </p:cNvSpPr>
          <p:nvPr/>
        </p:nvSpPr>
        <p:spPr>
          <a:xfrm>
            <a:off x="3998181" y="1756312"/>
            <a:ext cx="7913142" cy="18000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Prosocial Motives | Personality Fairness 		     | Values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Satisfaction</a:t>
            </a:r>
          </a:p>
        </p:txBody>
      </p:sp>
    </p:spTree>
    <p:extLst>
      <p:ext uri="{BB962C8B-B14F-4D97-AF65-F5344CB8AC3E}">
        <p14:creationId xmlns:p14="http://schemas.microsoft.com/office/powerpoint/2010/main" val="38400341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</p:spTree>
    <p:extLst>
      <p:ext uri="{BB962C8B-B14F-4D97-AF65-F5344CB8AC3E}">
        <p14:creationId xmlns:p14="http://schemas.microsoft.com/office/powerpoint/2010/main" val="38176568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</p:spTree>
    <p:extLst>
      <p:ext uri="{BB962C8B-B14F-4D97-AF65-F5344CB8AC3E}">
        <p14:creationId xmlns:p14="http://schemas.microsoft.com/office/powerpoint/2010/main" val="36968058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pic>
        <p:nvPicPr>
          <p:cNvPr id="30" name="Picture 29" descr="A picture containing bird&#10;&#10;Description automatically generated">
            <a:extLst>
              <a:ext uri="{FF2B5EF4-FFF2-40B4-BE49-F238E27FC236}">
                <a16:creationId xmlns:a16="http://schemas.microsoft.com/office/drawing/2014/main" id="{699EB877-3C13-0347-AE0A-2D5F263556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31" name="Picture 30" descr="A picture containing bird&#10;&#10;Description automatically generated">
            <a:extLst>
              <a:ext uri="{FF2B5EF4-FFF2-40B4-BE49-F238E27FC236}">
                <a16:creationId xmlns:a16="http://schemas.microsoft.com/office/drawing/2014/main" id="{2481C597-6CCA-EF43-B82C-FFC900B3DF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2FC4AC4-EF78-0F4A-95FA-349A7804E1D8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B51248B-D016-7D4C-9885-9E4F41D700C2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</p:spTree>
    <p:extLst>
      <p:ext uri="{BB962C8B-B14F-4D97-AF65-F5344CB8AC3E}">
        <p14:creationId xmlns:p14="http://schemas.microsoft.com/office/powerpoint/2010/main" val="20121255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pic>
        <p:nvPicPr>
          <p:cNvPr id="30" name="Picture 29" descr="A picture containing bird&#10;&#10;Description automatically generated">
            <a:extLst>
              <a:ext uri="{FF2B5EF4-FFF2-40B4-BE49-F238E27FC236}">
                <a16:creationId xmlns:a16="http://schemas.microsoft.com/office/drawing/2014/main" id="{699EB877-3C13-0347-AE0A-2D5F263556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31" name="Picture 30" descr="A picture containing bird&#10;&#10;Description automatically generated">
            <a:extLst>
              <a:ext uri="{FF2B5EF4-FFF2-40B4-BE49-F238E27FC236}">
                <a16:creationId xmlns:a16="http://schemas.microsoft.com/office/drawing/2014/main" id="{2481C597-6CCA-EF43-B82C-FFC900B3DF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2FC4AC4-EF78-0F4A-95FA-349A7804E1D8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B51248B-D016-7D4C-9885-9E4F41D700C2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</p:spTree>
    <p:extLst>
      <p:ext uri="{BB962C8B-B14F-4D97-AF65-F5344CB8AC3E}">
        <p14:creationId xmlns:p14="http://schemas.microsoft.com/office/powerpoint/2010/main" val="20828267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pic>
        <p:nvPicPr>
          <p:cNvPr id="30" name="Picture 29" descr="A picture containing bird&#10;&#10;Description automatically generated">
            <a:extLst>
              <a:ext uri="{FF2B5EF4-FFF2-40B4-BE49-F238E27FC236}">
                <a16:creationId xmlns:a16="http://schemas.microsoft.com/office/drawing/2014/main" id="{699EB877-3C13-0347-AE0A-2D5F263556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31" name="Picture 30" descr="A picture containing bird&#10;&#10;Description automatically generated">
            <a:extLst>
              <a:ext uri="{FF2B5EF4-FFF2-40B4-BE49-F238E27FC236}">
                <a16:creationId xmlns:a16="http://schemas.microsoft.com/office/drawing/2014/main" id="{2481C597-6CCA-EF43-B82C-FFC900B3DF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2FC4AC4-EF78-0F4A-95FA-349A7804E1D8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B51248B-D016-7D4C-9885-9E4F41D700C2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2DF03B-3334-0944-8E6E-73F8AF6730C5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914632-0FE9-4B48-A41A-CB45A4FC5F0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D6D8CB-EAE7-4745-AF63-6216B2C43F8B}"/>
              </a:ext>
            </a:extLst>
          </p:cNvPr>
          <p:cNvSpPr/>
          <p:nvPr/>
        </p:nvSpPr>
        <p:spPr>
          <a:xfrm>
            <a:off x="6808024" y="5026942"/>
            <a:ext cx="420318" cy="9296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C21788-F65C-DC42-881E-8141E014CCDB}"/>
              </a:ext>
            </a:extLst>
          </p:cNvPr>
          <p:cNvSpPr/>
          <p:nvPr/>
        </p:nvSpPr>
        <p:spPr>
          <a:xfrm>
            <a:off x="8599636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C6D20BF-07F3-404D-9AE0-F1D1EAB96467}"/>
              </a:ext>
            </a:extLst>
          </p:cNvPr>
          <p:cNvSpPr/>
          <p:nvPr/>
        </p:nvSpPr>
        <p:spPr>
          <a:xfrm>
            <a:off x="10397477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70A82A-954A-7A48-8030-22332780DDAC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E548BB-59FB-894B-8A11-0A5908AC989C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AF490B-3BB1-3B42-9996-9799A0775600}"/>
              </a:ext>
            </a:extLst>
          </p:cNvPr>
          <p:cNvSpPr/>
          <p:nvPr/>
        </p:nvSpPr>
        <p:spPr>
          <a:xfrm>
            <a:off x="6387706" y="5637091"/>
            <a:ext cx="420318" cy="319457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76BA5BB-69FB-EA4E-89B9-D11D544DADA0}"/>
              </a:ext>
            </a:extLst>
          </p:cNvPr>
          <p:cNvSpPr/>
          <p:nvPr/>
        </p:nvSpPr>
        <p:spPr>
          <a:xfrm>
            <a:off x="8179318" y="5026943"/>
            <a:ext cx="420318" cy="929605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0B9141-D904-EF43-87D1-834D6A06CBCD}"/>
              </a:ext>
            </a:extLst>
          </p:cNvPr>
          <p:cNvSpPr/>
          <p:nvPr/>
        </p:nvSpPr>
        <p:spPr>
          <a:xfrm>
            <a:off x="9970930" y="4917336"/>
            <a:ext cx="420318" cy="1039212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52B122D-6EF8-1245-A1FD-7ED3FEBC7435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DDE7F21-F17A-6144-8DE1-28DF65437A6B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pic>
        <p:nvPicPr>
          <p:cNvPr id="22" name="Picture 21" descr="A picture containing bird&#10;&#10;Description automatically generated">
            <a:extLst>
              <a:ext uri="{FF2B5EF4-FFF2-40B4-BE49-F238E27FC236}">
                <a16:creationId xmlns:a16="http://schemas.microsoft.com/office/drawing/2014/main" id="{22042853-B0E0-6444-BA8B-A0F60E8376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3780144" y="2821378"/>
            <a:ext cx="1466088" cy="1128637"/>
          </a:xfrm>
          <a:prstGeom prst="rect">
            <a:avLst/>
          </a:prstGeom>
        </p:spPr>
      </p:pic>
      <p:pic>
        <p:nvPicPr>
          <p:cNvPr id="23" name="Picture 22" descr="A picture containing bird&#10;&#10;Description automatically generated">
            <a:extLst>
              <a:ext uri="{FF2B5EF4-FFF2-40B4-BE49-F238E27FC236}">
                <a16:creationId xmlns:a16="http://schemas.microsoft.com/office/drawing/2014/main" id="{86872EF8-486C-6F4C-80E1-21BE34451CB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6308732" y="2821378"/>
            <a:ext cx="1466088" cy="112863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CF6D62C-353D-B54D-8F6F-A6B60B02D952}"/>
              </a:ext>
            </a:extLst>
          </p:cNvPr>
          <p:cNvSpPr txBox="1"/>
          <p:nvPr/>
        </p:nvSpPr>
        <p:spPr>
          <a:xfrm>
            <a:off x="5390618" y="2839899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5913846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D92C0529-0413-5D46-BBEE-CF89FC2DA59A}"/>
              </a:ext>
            </a:extLst>
          </p:cNvPr>
          <p:cNvSpPr/>
          <p:nvPr/>
        </p:nvSpPr>
        <p:spPr>
          <a:xfrm>
            <a:off x="2657061" y="2835965"/>
            <a:ext cx="4982817" cy="245166"/>
          </a:xfrm>
          <a:prstGeom prst="lef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260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D92C0529-0413-5D46-BBEE-CF89FC2DA59A}"/>
              </a:ext>
            </a:extLst>
          </p:cNvPr>
          <p:cNvSpPr/>
          <p:nvPr/>
        </p:nvSpPr>
        <p:spPr>
          <a:xfrm>
            <a:off x="2657061" y="2835965"/>
            <a:ext cx="4982817" cy="245166"/>
          </a:xfrm>
          <a:prstGeom prst="lef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picture containing bird&#10;&#10;Description automatically generated">
            <a:extLst>
              <a:ext uri="{FF2B5EF4-FFF2-40B4-BE49-F238E27FC236}">
                <a16:creationId xmlns:a16="http://schemas.microsoft.com/office/drawing/2014/main" id="{9A1EBC1A-E5F2-6F4B-A7BB-A732F6F36F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26" name="Picture 25" descr="A picture containing bird&#10;&#10;Description automatically generated">
            <a:extLst>
              <a:ext uri="{FF2B5EF4-FFF2-40B4-BE49-F238E27FC236}">
                <a16:creationId xmlns:a16="http://schemas.microsoft.com/office/drawing/2014/main" id="{71134FCF-63B2-8342-AC82-03E4DC4D7F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5986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D92C0529-0413-5D46-BBEE-CF89FC2DA59A}"/>
              </a:ext>
            </a:extLst>
          </p:cNvPr>
          <p:cNvSpPr/>
          <p:nvPr/>
        </p:nvSpPr>
        <p:spPr>
          <a:xfrm>
            <a:off x="2657061" y="2835965"/>
            <a:ext cx="4982817" cy="245166"/>
          </a:xfrm>
          <a:prstGeom prst="lef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picture containing bird&#10;&#10;Description automatically generated">
            <a:extLst>
              <a:ext uri="{FF2B5EF4-FFF2-40B4-BE49-F238E27FC236}">
                <a16:creationId xmlns:a16="http://schemas.microsoft.com/office/drawing/2014/main" id="{9A1EBC1A-E5F2-6F4B-A7BB-A732F6F36F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26" name="Picture 25" descr="A picture containing bird&#10;&#10;Description automatically generated">
            <a:extLst>
              <a:ext uri="{FF2B5EF4-FFF2-40B4-BE49-F238E27FC236}">
                <a16:creationId xmlns:a16="http://schemas.microsoft.com/office/drawing/2014/main" id="{71134FCF-63B2-8342-AC82-03E4DC4D7F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10E916-5AA5-1B4A-8703-018F550432E3}"/>
              </a:ext>
            </a:extLst>
          </p:cNvPr>
          <p:cNvSpPr txBox="1"/>
          <p:nvPr/>
        </p:nvSpPr>
        <p:spPr>
          <a:xfrm>
            <a:off x="3209632" y="4748587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 err="1"/>
              <a:t>Employee</a:t>
            </a:r>
            <a:r>
              <a:rPr lang="en-US" baseline="-25000" dirty="0" err="1"/>
              <a:t>i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91FA0F-FCA8-854D-B150-57262D598DEA}"/>
              </a:ext>
            </a:extLst>
          </p:cNvPr>
          <p:cNvSpPr txBox="1"/>
          <p:nvPr/>
        </p:nvSpPr>
        <p:spPr>
          <a:xfrm>
            <a:off x="7083106" y="4748587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/>
              <a:t>Employee</a:t>
            </a:r>
            <a:r>
              <a:rPr lang="en-US" baseline="-25000" dirty="0"/>
              <a:t>i+1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0BE5DC-6997-7547-9287-44C08B6FE61D}"/>
              </a:ext>
            </a:extLst>
          </p:cNvPr>
          <p:cNvSpPr txBox="1"/>
          <p:nvPr/>
        </p:nvSpPr>
        <p:spPr>
          <a:xfrm>
            <a:off x="5933127" y="4443398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8029367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D92C0529-0413-5D46-BBEE-CF89FC2DA59A}"/>
              </a:ext>
            </a:extLst>
          </p:cNvPr>
          <p:cNvSpPr/>
          <p:nvPr/>
        </p:nvSpPr>
        <p:spPr>
          <a:xfrm>
            <a:off x="2657061" y="2835965"/>
            <a:ext cx="4982817" cy="245166"/>
          </a:xfrm>
          <a:prstGeom prst="lef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picture containing bird&#10;&#10;Description automatically generated">
            <a:extLst>
              <a:ext uri="{FF2B5EF4-FFF2-40B4-BE49-F238E27FC236}">
                <a16:creationId xmlns:a16="http://schemas.microsoft.com/office/drawing/2014/main" id="{9A1EBC1A-E5F2-6F4B-A7BB-A732F6F36F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26" name="Picture 25" descr="A picture containing bird&#10;&#10;Description automatically generated">
            <a:extLst>
              <a:ext uri="{FF2B5EF4-FFF2-40B4-BE49-F238E27FC236}">
                <a16:creationId xmlns:a16="http://schemas.microsoft.com/office/drawing/2014/main" id="{71134FCF-63B2-8342-AC82-03E4DC4D7F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10E916-5AA5-1B4A-8703-018F550432E3}"/>
              </a:ext>
            </a:extLst>
          </p:cNvPr>
          <p:cNvSpPr txBox="1"/>
          <p:nvPr/>
        </p:nvSpPr>
        <p:spPr>
          <a:xfrm>
            <a:off x="3209632" y="5276509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 err="1"/>
              <a:t>Employee</a:t>
            </a:r>
            <a:r>
              <a:rPr lang="en-US" baseline="-25000" dirty="0" err="1"/>
              <a:t>i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91FA0F-FCA8-854D-B150-57262D598DEA}"/>
              </a:ext>
            </a:extLst>
          </p:cNvPr>
          <p:cNvSpPr txBox="1"/>
          <p:nvPr/>
        </p:nvSpPr>
        <p:spPr>
          <a:xfrm>
            <a:off x="7083106" y="5276509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/>
              <a:t>Employee</a:t>
            </a:r>
            <a:r>
              <a:rPr lang="en-US" baseline="-25000" dirty="0"/>
              <a:t>i+1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0BE5DC-6997-7547-9287-44C08B6FE61D}"/>
              </a:ext>
            </a:extLst>
          </p:cNvPr>
          <p:cNvSpPr txBox="1"/>
          <p:nvPr/>
        </p:nvSpPr>
        <p:spPr>
          <a:xfrm>
            <a:off x="5933127" y="4971320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  <p:pic>
        <p:nvPicPr>
          <p:cNvPr id="13" name="Picture 12" descr="A picture containing bird&#10;&#10;Description automatically generated">
            <a:extLst>
              <a:ext uri="{FF2B5EF4-FFF2-40B4-BE49-F238E27FC236}">
                <a16:creationId xmlns:a16="http://schemas.microsoft.com/office/drawing/2014/main" id="{C85F35F0-557B-7847-9C88-F0CBCC8216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4322889" y="3629190"/>
            <a:ext cx="1466088" cy="1128637"/>
          </a:xfrm>
          <a:prstGeom prst="rect">
            <a:avLst/>
          </a:prstGeom>
        </p:spPr>
      </p:pic>
      <p:pic>
        <p:nvPicPr>
          <p:cNvPr id="14" name="Picture 13" descr="A picture containing bird&#10;&#10;Description automatically generated">
            <a:extLst>
              <a:ext uri="{FF2B5EF4-FFF2-40B4-BE49-F238E27FC236}">
                <a16:creationId xmlns:a16="http://schemas.microsoft.com/office/drawing/2014/main" id="{9EDD6B09-873F-A340-A546-62F38BA4C8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6851477" y="3629190"/>
            <a:ext cx="1466088" cy="11286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B93A0D7-539D-8E43-B3A6-6355641C40AB}"/>
              </a:ext>
            </a:extLst>
          </p:cNvPr>
          <p:cNvSpPr txBox="1"/>
          <p:nvPr/>
        </p:nvSpPr>
        <p:spPr>
          <a:xfrm>
            <a:off x="5933363" y="3647711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978220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</p:spTree>
    <p:extLst>
      <p:ext uri="{BB962C8B-B14F-4D97-AF65-F5344CB8AC3E}">
        <p14:creationId xmlns:p14="http://schemas.microsoft.com/office/powerpoint/2010/main" val="11150888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D92C0529-0413-5D46-BBEE-CF89FC2DA59A}"/>
              </a:ext>
            </a:extLst>
          </p:cNvPr>
          <p:cNvSpPr/>
          <p:nvPr/>
        </p:nvSpPr>
        <p:spPr>
          <a:xfrm>
            <a:off x="2657061" y="2835965"/>
            <a:ext cx="4982817" cy="245166"/>
          </a:xfrm>
          <a:prstGeom prst="lef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picture containing bird&#10;&#10;Description automatically generated">
            <a:extLst>
              <a:ext uri="{FF2B5EF4-FFF2-40B4-BE49-F238E27FC236}">
                <a16:creationId xmlns:a16="http://schemas.microsoft.com/office/drawing/2014/main" id="{9A1EBC1A-E5F2-6F4B-A7BB-A732F6F36F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26" name="Picture 25" descr="A picture containing bird&#10;&#10;Description automatically generated">
            <a:extLst>
              <a:ext uri="{FF2B5EF4-FFF2-40B4-BE49-F238E27FC236}">
                <a16:creationId xmlns:a16="http://schemas.microsoft.com/office/drawing/2014/main" id="{71134FCF-63B2-8342-AC82-03E4DC4D7F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10E916-5AA5-1B4A-8703-018F550432E3}"/>
              </a:ext>
            </a:extLst>
          </p:cNvPr>
          <p:cNvSpPr txBox="1"/>
          <p:nvPr/>
        </p:nvSpPr>
        <p:spPr>
          <a:xfrm>
            <a:off x="3209632" y="5276509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 err="1"/>
              <a:t>Employee</a:t>
            </a:r>
            <a:r>
              <a:rPr lang="en-US" baseline="-25000" dirty="0" err="1"/>
              <a:t>i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91FA0F-FCA8-854D-B150-57262D598DEA}"/>
              </a:ext>
            </a:extLst>
          </p:cNvPr>
          <p:cNvSpPr txBox="1"/>
          <p:nvPr/>
        </p:nvSpPr>
        <p:spPr>
          <a:xfrm>
            <a:off x="7083106" y="5276509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/>
              <a:t>Employee</a:t>
            </a:r>
            <a:r>
              <a:rPr lang="en-US" baseline="-25000" dirty="0"/>
              <a:t>i+1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0BE5DC-6997-7547-9287-44C08B6FE61D}"/>
              </a:ext>
            </a:extLst>
          </p:cNvPr>
          <p:cNvSpPr txBox="1"/>
          <p:nvPr/>
        </p:nvSpPr>
        <p:spPr>
          <a:xfrm>
            <a:off x="5933127" y="4971320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  <p:pic>
        <p:nvPicPr>
          <p:cNvPr id="13" name="Picture 12" descr="A picture containing bird&#10;&#10;Description automatically generated">
            <a:extLst>
              <a:ext uri="{FF2B5EF4-FFF2-40B4-BE49-F238E27FC236}">
                <a16:creationId xmlns:a16="http://schemas.microsoft.com/office/drawing/2014/main" id="{C85F35F0-557B-7847-9C88-F0CBCC8216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4322889" y="3629190"/>
            <a:ext cx="1466088" cy="1128637"/>
          </a:xfrm>
          <a:prstGeom prst="rect">
            <a:avLst/>
          </a:prstGeom>
        </p:spPr>
      </p:pic>
      <p:pic>
        <p:nvPicPr>
          <p:cNvPr id="14" name="Picture 13" descr="A picture containing bird&#10;&#10;Description automatically generated">
            <a:extLst>
              <a:ext uri="{FF2B5EF4-FFF2-40B4-BE49-F238E27FC236}">
                <a16:creationId xmlns:a16="http://schemas.microsoft.com/office/drawing/2014/main" id="{9EDD6B09-873F-A340-A546-62F38BA4C8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6851477" y="3629190"/>
            <a:ext cx="1466088" cy="11286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B93A0D7-539D-8E43-B3A6-6355641C40AB}"/>
              </a:ext>
            </a:extLst>
          </p:cNvPr>
          <p:cNvSpPr txBox="1"/>
          <p:nvPr/>
        </p:nvSpPr>
        <p:spPr>
          <a:xfrm>
            <a:off x="5933363" y="3647711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  <p:pic>
        <p:nvPicPr>
          <p:cNvPr id="19" name="Picture 18" descr="A picture containing bird&#10;&#10;Description automatically generated">
            <a:extLst>
              <a:ext uri="{FF2B5EF4-FFF2-40B4-BE49-F238E27FC236}">
                <a16:creationId xmlns:a16="http://schemas.microsoft.com/office/drawing/2014/main" id="{004E5EB9-6331-C947-B744-38025BF5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4322889" y="3629190"/>
            <a:ext cx="1466088" cy="1128637"/>
          </a:xfrm>
          <a:prstGeom prst="rect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</p:pic>
      <p:pic>
        <p:nvPicPr>
          <p:cNvPr id="20" name="Picture 19" descr="A picture containing bird&#10;&#10;Description automatically generated">
            <a:extLst>
              <a:ext uri="{FF2B5EF4-FFF2-40B4-BE49-F238E27FC236}">
                <a16:creationId xmlns:a16="http://schemas.microsoft.com/office/drawing/2014/main" id="{B620BCCA-F13F-7B4E-9918-D829BC80B9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6851477" y="3629190"/>
            <a:ext cx="1466088" cy="112863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5296F6A-00D6-E24F-9BA8-0BA88C31FE6E}"/>
              </a:ext>
            </a:extLst>
          </p:cNvPr>
          <p:cNvSpPr txBox="1"/>
          <p:nvPr/>
        </p:nvSpPr>
        <p:spPr>
          <a:xfrm>
            <a:off x="5933363" y="3647711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8485635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027998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Study 1</a:t>
            </a:r>
          </a:p>
          <a:p>
            <a:pPr marL="0" indent="0">
              <a:buNone/>
            </a:pPr>
            <a:r>
              <a:rPr lang="en-US" sz="1800" dirty="0"/>
              <a:t>- Requests follow random walks when they accumulate over time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325804" y="2011680"/>
            <a:ext cx="4442126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Study 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Randomly accumulating requests yield vast differences in opportunity</a:t>
            </a:r>
          </a:p>
        </p:txBody>
      </p:sp>
    </p:spTree>
    <p:extLst>
      <p:ext uri="{BB962C8B-B14F-4D97-AF65-F5344CB8AC3E}">
        <p14:creationId xmlns:p14="http://schemas.microsoft.com/office/powerpoint/2010/main" val="9828725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027998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Study 1</a:t>
            </a:r>
          </a:p>
          <a:p>
            <a:pPr marL="0" indent="0">
              <a:buNone/>
            </a:pPr>
            <a:r>
              <a:rPr lang="en-US" sz="1800" dirty="0"/>
              <a:t>- Requests follow random walks when they accumulate over time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325804" y="2011680"/>
            <a:ext cx="4442126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Study 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Randomly accumulating requests yield vast differences in opportunity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E31363-D3AC-274D-B614-AED82EC5DCB7}"/>
              </a:ext>
            </a:extLst>
          </p:cNvPr>
          <p:cNvSpPr txBox="1">
            <a:spLocks/>
          </p:cNvSpPr>
          <p:nvPr/>
        </p:nvSpPr>
        <p:spPr>
          <a:xfrm>
            <a:off x="838199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Simon/OCB/Stochastics</a:t>
            </a:r>
          </a:p>
        </p:txBody>
      </p:sp>
    </p:spTree>
    <p:extLst>
      <p:ext uri="{BB962C8B-B14F-4D97-AF65-F5344CB8AC3E}">
        <p14:creationId xmlns:p14="http://schemas.microsoft.com/office/powerpoint/2010/main" val="7783142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027998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Study 1</a:t>
            </a:r>
          </a:p>
          <a:p>
            <a:pPr marL="0" indent="0">
              <a:buNone/>
            </a:pPr>
            <a:r>
              <a:rPr lang="en-US" sz="1800" dirty="0"/>
              <a:t>- Requests follow random walks when they accumulate over time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325804" y="2011680"/>
            <a:ext cx="4442126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Study 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Randomly accumulating requests yield vast differences in opportunity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E31363-D3AC-274D-B614-AED82EC5DCB7}"/>
              </a:ext>
            </a:extLst>
          </p:cNvPr>
          <p:cNvSpPr txBox="1">
            <a:spLocks/>
          </p:cNvSpPr>
          <p:nvPr/>
        </p:nvSpPr>
        <p:spPr>
          <a:xfrm>
            <a:off x="838199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Simon/OCB/Stochastics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988FEFB-CD8D-7E46-8B19-A17CE615CDBC}"/>
              </a:ext>
            </a:extLst>
          </p:cNvPr>
          <p:cNvSpPr txBox="1">
            <a:spLocks/>
          </p:cNvSpPr>
          <p:nvPr/>
        </p:nvSpPr>
        <p:spPr>
          <a:xfrm>
            <a:off x="838199" y="5178949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Approach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Archival</a:t>
            </a:r>
          </a:p>
        </p:txBody>
      </p:sp>
    </p:spTree>
    <p:extLst>
      <p:ext uri="{BB962C8B-B14F-4D97-AF65-F5344CB8AC3E}">
        <p14:creationId xmlns:p14="http://schemas.microsoft.com/office/powerpoint/2010/main" val="2789103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027998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Study 1</a:t>
            </a:r>
          </a:p>
          <a:p>
            <a:pPr marL="0" indent="0">
              <a:buNone/>
            </a:pPr>
            <a:r>
              <a:rPr lang="en-US" sz="1800" dirty="0"/>
              <a:t>- Requests follow random walks when they accumulate over time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325804" y="2011680"/>
            <a:ext cx="4442126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Study 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Randomly accumulating requests yield vast differences in opportunity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E31363-D3AC-274D-B614-AED82EC5DCB7}"/>
              </a:ext>
            </a:extLst>
          </p:cNvPr>
          <p:cNvSpPr txBox="1">
            <a:spLocks/>
          </p:cNvSpPr>
          <p:nvPr/>
        </p:nvSpPr>
        <p:spPr>
          <a:xfrm>
            <a:off x="838199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Simon/OCB/Stochastics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BE08FA8-2D9B-5D4A-80D6-E09C5B9F4AA9}"/>
              </a:ext>
            </a:extLst>
          </p:cNvPr>
          <p:cNvSpPr txBox="1">
            <a:spLocks/>
          </p:cNvSpPr>
          <p:nvPr/>
        </p:nvSpPr>
        <p:spPr>
          <a:xfrm>
            <a:off x="7325802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Probability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988FEFB-CD8D-7E46-8B19-A17CE615CDBC}"/>
              </a:ext>
            </a:extLst>
          </p:cNvPr>
          <p:cNvSpPr txBox="1">
            <a:spLocks/>
          </p:cNvSpPr>
          <p:nvPr/>
        </p:nvSpPr>
        <p:spPr>
          <a:xfrm>
            <a:off x="838199" y="5178949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Approach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Archival</a:t>
            </a:r>
          </a:p>
        </p:txBody>
      </p:sp>
    </p:spTree>
    <p:extLst>
      <p:ext uri="{BB962C8B-B14F-4D97-AF65-F5344CB8AC3E}">
        <p14:creationId xmlns:p14="http://schemas.microsoft.com/office/powerpoint/2010/main" val="276026089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027998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Study 1</a:t>
            </a:r>
          </a:p>
          <a:p>
            <a:pPr marL="0" indent="0">
              <a:buNone/>
            </a:pPr>
            <a:r>
              <a:rPr lang="en-US" sz="1800" dirty="0"/>
              <a:t>- Requests follow random walks when they accumulate over time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325804" y="2011680"/>
            <a:ext cx="4442126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Study 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Randomly accumulating requests yield vast differences in opportunity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E31363-D3AC-274D-B614-AED82EC5DCB7}"/>
              </a:ext>
            </a:extLst>
          </p:cNvPr>
          <p:cNvSpPr txBox="1">
            <a:spLocks/>
          </p:cNvSpPr>
          <p:nvPr/>
        </p:nvSpPr>
        <p:spPr>
          <a:xfrm>
            <a:off x="838199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Simon/OCB/Stochastics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BE08FA8-2D9B-5D4A-80D6-E09C5B9F4AA9}"/>
              </a:ext>
            </a:extLst>
          </p:cNvPr>
          <p:cNvSpPr txBox="1">
            <a:spLocks/>
          </p:cNvSpPr>
          <p:nvPr/>
        </p:nvSpPr>
        <p:spPr>
          <a:xfrm>
            <a:off x="7325802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Probability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988FEFB-CD8D-7E46-8B19-A17CE615CDBC}"/>
              </a:ext>
            </a:extLst>
          </p:cNvPr>
          <p:cNvSpPr txBox="1">
            <a:spLocks/>
          </p:cNvSpPr>
          <p:nvPr/>
        </p:nvSpPr>
        <p:spPr>
          <a:xfrm>
            <a:off x="838199" y="5178949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Approach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Archival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5FEACA6-0578-BF4A-B258-5FDCA867C8F8}"/>
              </a:ext>
            </a:extLst>
          </p:cNvPr>
          <p:cNvSpPr txBox="1">
            <a:spLocks/>
          </p:cNvSpPr>
          <p:nvPr/>
        </p:nvSpPr>
        <p:spPr>
          <a:xfrm>
            <a:off x="7325802" y="5178949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Approach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Simulation</a:t>
            </a:r>
          </a:p>
        </p:txBody>
      </p:sp>
    </p:spTree>
    <p:extLst>
      <p:ext uri="{BB962C8B-B14F-4D97-AF65-F5344CB8AC3E}">
        <p14:creationId xmlns:p14="http://schemas.microsoft.com/office/powerpoint/2010/main" val="795072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3816" cy="3745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</p:txBody>
      </p:sp>
    </p:spTree>
    <p:extLst>
      <p:ext uri="{BB962C8B-B14F-4D97-AF65-F5344CB8AC3E}">
        <p14:creationId xmlns:p14="http://schemas.microsoft.com/office/powerpoint/2010/main" val="1961510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3816" cy="69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…events impact organizational behavior</a:t>
            </a:r>
          </a:p>
        </p:txBody>
      </p:sp>
    </p:spTree>
    <p:extLst>
      <p:ext uri="{BB962C8B-B14F-4D97-AF65-F5344CB8AC3E}">
        <p14:creationId xmlns:p14="http://schemas.microsoft.com/office/powerpoint/2010/main" val="3623693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2214" cy="1020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…events impact organizational behavior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…models provide parsimonious explanations of empirical regularities</a:t>
            </a:r>
          </a:p>
        </p:txBody>
      </p:sp>
    </p:spTree>
    <p:extLst>
      <p:ext uri="{BB962C8B-B14F-4D97-AF65-F5344CB8AC3E}">
        <p14:creationId xmlns:p14="http://schemas.microsoft.com/office/powerpoint/2010/main" val="1435981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2214" cy="1020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…events impact organizational behavior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…models provide parsimonious explanations of empirical regularities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04F88A-5094-6648-8FF4-BDC7B50A8A07}"/>
              </a:ext>
            </a:extLst>
          </p:cNvPr>
          <p:cNvSpPr txBox="1"/>
          <p:nvPr/>
        </p:nvSpPr>
        <p:spPr>
          <a:xfrm>
            <a:off x="3024659" y="3406964"/>
            <a:ext cx="823655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Long Must A Firm Be Great To Rule Out Chance? </a:t>
            </a:r>
          </a:p>
          <a:p>
            <a:r>
              <a:rPr lang="en-US" sz="1000" dirty="0"/>
              <a:t>– Henderson, Raynor, &amp; Ahmed, 2012</a:t>
            </a:r>
          </a:p>
        </p:txBody>
      </p:sp>
    </p:spTree>
    <p:extLst>
      <p:ext uri="{BB962C8B-B14F-4D97-AF65-F5344CB8AC3E}">
        <p14:creationId xmlns:p14="http://schemas.microsoft.com/office/powerpoint/2010/main" val="3024103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2214" cy="1020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…events impact organizational behavior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…models provide parsimonious explanations of empirical regularities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04F88A-5094-6648-8FF4-BDC7B50A8A07}"/>
              </a:ext>
            </a:extLst>
          </p:cNvPr>
          <p:cNvSpPr txBox="1"/>
          <p:nvPr/>
        </p:nvSpPr>
        <p:spPr>
          <a:xfrm>
            <a:off x="3024659" y="3406964"/>
            <a:ext cx="823655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Long Must A Firm Be Great To Rule Out Chance? </a:t>
            </a:r>
          </a:p>
          <a:p>
            <a:r>
              <a:rPr lang="en-US" sz="1000" dirty="0"/>
              <a:t>– Henderson, Raynor, &amp; Ahmed, 2012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CE36B9-6E71-494B-96DA-9E872971033F}"/>
              </a:ext>
            </a:extLst>
          </p:cNvPr>
          <p:cNvSpPr/>
          <p:nvPr/>
        </p:nvSpPr>
        <p:spPr>
          <a:xfrm>
            <a:off x="0" y="4319450"/>
            <a:ext cx="12192000" cy="27170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A34E774B-0CF6-0142-83A0-7F20C4B6D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85" y="4423515"/>
            <a:ext cx="1658460" cy="235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91751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LightSeedLeftStep">
      <a:dk1>
        <a:srgbClr val="000000"/>
      </a:dk1>
      <a:lt1>
        <a:srgbClr val="FFFFFF"/>
      </a:lt1>
      <a:dk2>
        <a:srgbClr val="243741"/>
      </a:dk2>
      <a:lt2>
        <a:srgbClr val="E4E8E2"/>
      </a:lt2>
      <a:accent1>
        <a:srgbClr val="C07CE0"/>
      </a:accent1>
      <a:accent2>
        <a:srgbClr val="7F5FDA"/>
      </a:accent2>
      <a:accent3>
        <a:srgbClr val="7C8BE0"/>
      </a:accent3>
      <a:accent4>
        <a:srgbClr val="5FA5DA"/>
      </a:accent4>
      <a:accent5>
        <a:srgbClr val="5AB0B1"/>
      </a:accent5>
      <a:accent6>
        <a:srgbClr val="4FB68D"/>
      </a:accent6>
      <a:hlink>
        <a:srgbClr val="688E5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1081</Words>
  <Application>Microsoft Macintosh PowerPoint</Application>
  <PresentationFormat>Widescreen</PresentationFormat>
  <Paragraphs>291</Paragraphs>
  <Slides>45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Century Gothic</vt:lpstr>
      <vt:lpstr>Elephant</vt:lpstr>
      <vt:lpstr>BrushVTI</vt:lpstr>
      <vt:lpstr>A Good Soldier Or Random Exposure? Chance Opportunities &amp; Frequent Citizenship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Inferior Tasks Are Common A Process Model of Job Satisfaction</dc:title>
  <dc:creator>Christopher Dishop</dc:creator>
  <cp:lastModifiedBy>Christopher Dishop</cp:lastModifiedBy>
  <cp:revision>46</cp:revision>
  <dcterms:created xsi:type="dcterms:W3CDTF">2020-04-16T18:12:40Z</dcterms:created>
  <dcterms:modified xsi:type="dcterms:W3CDTF">2020-04-28T18:15:27Z</dcterms:modified>
</cp:coreProperties>
</file>